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086" autoAdjust="0"/>
    <p:restoredTop sz="94660"/>
  </p:normalViewPr>
  <p:slideViewPr>
    <p:cSldViewPr>
      <p:cViewPr varScale="1">
        <p:scale>
          <a:sx n="82" d="100"/>
          <a:sy n="82" d="100"/>
        </p:scale>
        <p:origin x="163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681E580F-11CB-4E30-A7C2-CE5CA1FED822}"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transition spd="med">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6"/>
            <a:ext cx="762000" cy="365125"/>
          </a:xfrm>
        </p:spPr>
        <p:txBody>
          <a:bodyPr/>
          <a:lstStyle/>
          <a:p>
            <a:fld id="{681E580F-11CB-4E30-A7C2-CE5CA1FED82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89B22A-95D7-40DC-AC3F-2E5976897DEE}" type="datetimeFigureOut">
              <a:rPr lang="fa-IR" smtClean="0"/>
              <a:pPr/>
              <a:t>11/08/1445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E580F-11CB-4E30-A7C2-CE5CA1FED822}" type="slidenum">
              <a:rPr lang="fa-IR" smtClean="0"/>
              <a:pPr/>
              <a:t>‹#›</a:t>
            </a:fld>
            <a:endParaRPr lang="fa-IR"/>
          </a:p>
        </p:txBody>
      </p:sp>
    </p:spTree>
  </p:cSld>
  <p:clrMapOvr>
    <a:masterClrMapping/>
  </p:clrMapOvr>
  <p:transition spd="med">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1000" r="-11000"/>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189B22A-95D7-40DC-AC3F-2E5976897DEE}" type="datetimeFigureOut">
              <a:rPr lang="fa-IR" smtClean="0"/>
              <a:pPr/>
              <a:t>11/08/1445</a:t>
            </a:fld>
            <a:endParaRPr lang="fa-IR"/>
          </a:p>
        </p:txBody>
      </p:sp>
      <p:sp>
        <p:nvSpPr>
          <p:cNvPr id="3" name="Footer Placehold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81E580F-11CB-4E30-A7C2-CE5CA1FED822}"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med">
    <p:wheel spokes="8"/>
  </p:transition>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772400" cy="2000239"/>
          </a:xfrm>
        </p:spPr>
        <p:txBody>
          <a:bodyPr>
            <a:normAutofit fontScale="90000"/>
          </a:bodyPr>
          <a:lstStyle/>
          <a:p>
            <a:pPr algn="r"/>
            <a:r>
              <a:rPr lang="fa-IR" b="1" dirty="0"/>
              <a:t>                     </a:t>
            </a:r>
            <a:br>
              <a:rPr lang="fa-IR" b="1" dirty="0"/>
            </a:br>
            <a:r>
              <a:rPr lang="fa-IR" b="1" dirty="0"/>
              <a:t>                       </a:t>
            </a:r>
            <a:r>
              <a:rPr lang="fa-IR" b="1" dirty="0">
                <a:solidFill>
                  <a:schemeClr val="accent2">
                    <a:lumMod val="50000"/>
                  </a:schemeClr>
                </a:solidFill>
              </a:rPr>
              <a:t>نظام آموزشی</a:t>
            </a:r>
            <a:br>
              <a:rPr lang="fa-IR" b="1" dirty="0"/>
            </a:br>
            <a:r>
              <a:rPr lang="fa-IR" dirty="0">
                <a:solidFill>
                  <a:schemeClr val="accent2">
                    <a:lumMod val="50000"/>
                  </a:schemeClr>
                </a:solidFill>
              </a:rPr>
              <a:t>واحد درسی:</a:t>
            </a:r>
          </a:p>
        </p:txBody>
      </p:sp>
      <p:sp>
        <p:nvSpPr>
          <p:cNvPr id="3" name="Subtitle 2"/>
          <p:cNvSpPr>
            <a:spLocks noGrp="1"/>
          </p:cNvSpPr>
          <p:nvPr>
            <p:ph type="subTitle" idx="1"/>
          </p:nvPr>
        </p:nvSpPr>
        <p:spPr>
          <a:xfrm>
            <a:off x="285720" y="2285992"/>
            <a:ext cx="8858280" cy="3714776"/>
          </a:xfrm>
        </p:spPr>
        <p:txBody>
          <a:bodyPr>
            <a:normAutofit lnSpcReduction="10000"/>
          </a:bodyPr>
          <a:lstStyle/>
          <a:p>
            <a:r>
              <a:rPr lang="fa-IR" dirty="0">
                <a:solidFill>
                  <a:schemeClr val="bg1"/>
                </a:solidFill>
              </a:rPr>
              <a:t>آموزش در تمام دانشگاههای کشور مبتنی بر نظام واحدی است.در نظام واحدی،ارزش هر درس با تعداد واحدهای آن درس سنجیده می شود و قبولی یا عدم قبولی دانشجو در یک درس به همان درس محدود است.هرواحد درسی مقدار یا میزان درسی است که مفاد آن به تربیت به صورت نظری 17 ساعت ،عملی یا آزمایشگاهی 34 ساعت ،کارگاهی و کارآموزی یا عملیات میدانی و کاراموزی در عرصه 51 ساعت در طول یک نیمسال تحصیلی تدریس می شود.در مورد رشته هایی که دارای پروژه هستند مدت اجرای پروژه در یک نیمسال متناسب با واحد آن توسط استاد مربوطه تعیین می شود.</a:t>
            </a:r>
          </a:p>
        </p:txBody>
      </p:sp>
    </p:spTree>
  </p:cSld>
  <p:clrMapOvr>
    <a:masterClrMapping/>
  </p:clrMapOvr>
  <p:transition spd="med">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2">
                    <a:lumMod val="50000"/>
                  </a:schemeClr>
                </a:solidFill>
              </a:rPr>
              <a:t>حذف و اضافه</a:t>
            </a:r>
          </a:p>
        </p:txBody>
      </p:sp>
      <p:sp>
        <p:nvSpPr>
          <p:cNvPr id="3" name="Content Placeholder 2"/>
          <p:cNvSpPr>
            <a:spLocks noGrp="1"/>
          </p:cNvSpPr>
          <p:nvPr>
            <p:ph idx="1"/>
          </p:nvPr>
        </p:nvSpPr>
        <p:spPr/>
        <p:txBody>
          <a:bodyPr/>
          <a:lstStyle/>
          <a:p>
            <a:r>
              <a:rPr lang="fa-IR" dirty="0">
                <a:solidFill>
                  <a:schemeClr val="bg1"/>
                </a:solidFill>
              </a:rPr>
              <a:t>دانشجو میتواند در هر نیمسال تحصیلی تقریبا دو هفته پس از شروع نیمسال تحصیلی حداکثر دو درس دیگر اخذ نماید یا دو درس اخذ شده خود را حذف یا دو درس اخذ شده خود را با دو درس دیگر جابجا نماید مشروط بر آنکه تعداد واحدهای اخذ شده وی از حد مقرر تجاوز نکند.</a:t>
            </a:r>
          </a:p>
        </p:txBody>
      </p:sp>
    </p:spTree>
  </p:cSld>
  <p:clrMapOvr>
    <a:masterClrMapping/>
  </p:clrMapOvr>
  <p:transition spd="med">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a:buNone/>
            </a:pPr>
            <a:r>
              <a:rPr lang="fa-IR" dirty="0">
                <a:solidFill>
                  <a:srgbClr val="FF0000"/>
                </a:solidFill>
              </a:rPr>
              <a:t>حذف اضطراری:</a:t>
            </a:r>
          </a:p>
          <a:p>
            <a:pPr>
              <a:buNone/>
            </a:pPr>
            <a:r>
              <a:rPr lang="fa-IR" dirty="0">
                <a:solidFill>
                  <a:schemeClr val="bg1"/>
                </a:solidFill>
              </a:rPr>
              <a:t>درصورت اضطرار دانشجو می تواند تا 5 هفته به پایان نیمسال تحصیلی مانده فقط یکی از درسهای نظری خود را به تایید گروه آموزشی مربوط حذف کند،مشروط بر آنکه اولا“ غیبت دانشجو در آن درس بیش از 4/17 مجموع ساعات آن درس نباشد و ثانیا“ تعداد واحدهای باقیمانده وی از 12 واحد در دوره روزانه کمتر نشود. </a:t>
            </a:r>
          </a:p>
        </p:txBody>
      </p:sp>
    </p:spTree>
  </p:cSld>
  <p:clrMapOvr>
    <a:masterClrMapping/>
  </p:clrMapOvr>
  <p:transition spd="med">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fa-IR" dirty="0"/>
            </a:br>
            <a:r>
              <a:rPr lang="fa-IR" dirty="0">
                <a:solidFill>
                  <a:schemeClr val="accent2">
                    <a:lumMod val="50000"/>
                  </a:schemeClr>
                </a:solidFill>
              </a:rPr>
              <a:t>معیارهای ارزیابی</a:t>
            </a:r>
            <a:br>
              <a:rPr lang="fa-IR" dirty="0"/>
            </a:br>
            <a:endParaRPr lang="fa-IR" dirty="0"/>
          </a:p>
        </p:txBody>
      </p:sp>
      <p:sp>
        <p:nvSpPr>
          <p:cNvPr id="3" name="Content Placeholder 2"/>
          <p:cNvSpPr>
            <a:spLocks noGrp="1"/>
          </p:cNvSpPr>
          <p:nvPr>
            <p:ph idx="1"/>
          </p:nvPr>
        </p:nvSpPr>
        <p:spPr/>
        <p:txBody>
          <a:bodyPr/>
          <a:lstStyle/>
          <a:p>
            <a:r>
              <a:rPr lang="fa-IR" dirty="0">
                <a:solidFill>
                  <a:schemeClr val="bg1"/>
                </a:solidFill>
              </a:rPr>
              <a:t>ارزیابی پیشرفت دانشجو در هر درس براساس میزان حضور و فعالیت در کلاس،انجام فعالیتهای آموزشی و نتایج امتحانات بین نیمسال و پایان نیمسال صورت می گیرد و استاد هر درس مرجع ارزیابی دانشجو در آن درس است.</a:t>
            </a:r>
          </a:p>
        </p:txBody>
      </p:sp>
    </p:spTree>
  </p:cSld>
  <p:clrMapOvr>
    <a:masterClrMapping/>
  </p:clrMapOvr>
  <p:transition spd="med">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9"/>
            <a:ext cx="8329643" cy="1428760"/>
          </a:xfrm>
        </p:spPr>
        <p:txBody>
          <a:bodyPr>
            <a:normAutofit fontScale="90000"/>
          </a:bodyPr>
          <a:lstStyle/>
          <a:p>
            <a:r>
              <a:rPr lang="fa-IR" dirty="0">
                <a:solidFill>
                  <a:schemeClr val="accent2">
                    <a:lumMod val="50000"/>
                  </a:schemeClr>
                </a:solidFill>
              </a:rPr>
              <a:t>ارزیابی پیشرفت تحصیلی دانشجو در واحدهای کارآموزی و کارآموزی در عرصه باتوجه به موارد زیر انجام می شود:</a:t>
            </a:r>
            <a:br>
              <a:rPr lang="fa-IR" dirty="0"/>
            </a:br>
            <a:endParaRPr lang="fa-IR" dirty="0"/>
          </a:p>
        </p:txBody>
      </p:sp>
      <p:sp>
        <p:nvSpPr>
          <p:cNvPr id="3" name="Content Placeholder 2"/>
          <p:cNvSpPr>
            <a:spLocks noGrp="1"/>
          </p:cNvSpPr>
          <p:nvPr>
            <p:ph idx="1"/>
          </p:nvPr>
        </p:nvSpPr>
        <p:spPr>
          <a:xfrm>
            <a:off x="457200" y="2643183"/>
            <a:ext cx="8229600" cy="3482981"/>
          </a:xfrm>
        </p:spPr>
        <p:txBody>
          <a:bodyPr>
            <a:normAutofit/>
          </a:bodyPr>
          <a:lstStyle/>
          <a:p>
            <a:r>
              <a:rPr lang="fa-IR" dirty="0">
                <a:solidFill>
                  <a:schemeClr val="bg1"/>
                </a:solidFill>
              </a:rPr>
              <a:t>رعایت اخلاق اسلامی و حرفه ای و حفظ شئون دانشجویی و حسن رابطه با بیماران و مراجعین و کارکنان واحد مربوطه</a:t>
            </a:r>
          </a:p>
          <a:p>
            <a:r>
              <a:rPr lang="fa-IR" dirty="0">
                <a:solidFill>
                  <a:schemeClr val="bg1"/>
                </a:solidFill>
              </a:rPr>
              <a:t>حضور مرتب و تمام وقت</a:t>
            </a:r>
          </a:p>
          <a:p>
            <a:r>
              <a:rPr lang="fa-IR" dirty="0">
                <a:solidFill>
                  <a:schemeClr val="bg1"/>
                </a:solidFill>
              </a:rPr>
              <a:t>دقت و احساس مسئولیت در انجام امور محوله طبق ضوابط واحد مربوط</a:t>
            </a:r>
          </a:p>
          <a:p>
            <a:r>
              <a:rPr lang="fa-IR" dirty="0">
                <a:solidFill>
                  <a:schemeClr val="bg1"/>
                </a:solidFill>
              </a:rPr>
              <a:t>شرکت در امتحانات پایانی واحدها و کسب نمره لازم</a:t>
            </a:r>
          </a:p>
        </p:txBody>
      </p:sp>
    </p:spTree>
  </p:cSld>
  <p:clrMapOvr>
    <a:masterClrMapping/>
  </p:clrMapOvr>
  <p:transition spd="med">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fa-IR" dirty="0"/>
            </a:br>
            <a:r>
              <a:rPr lang="fa-IR" dirty="0">
                <a:solidFill>
                  <a:schemeClr val="accent2">
                    <a:lumMod val="50000"/>
                  </a:schemeClr>
                </a:solidFill>
              </a:rPr>
              <a:t>نمره قبولی</a:t>
            </a:r>
            <a:br>
              <a:rPr lang="fa-IR" dirty="0"/>
            </a:br>
            <a:endParaRPr lang="fa-IR" dirty="0"/>
          </a:p>
        </p:txBody>
      </p:sp>
      <p:sp>
        <p:nvSpPr>
          <p:cNvPr id="3" name="Content Placeholder 2"/>
          <p:cNvSpPr>
            <a:spLocks noGrp="1"/>
          </p:cNvSpPr>
          <p:nvPr>
            <p:ph idx="1"/>
          </p:nvPr>
        </p:nvSpPr>
        <p:spPr/>
        <p:txBody>
          <a:bodyPr>
            <a:normAutofit/>
          </a:bodyPr>
          <a:lstStyle/>
          <a:p>
            <a:r>
              <a:rPr lang="fa-IR" dirty="0">
                <a:solidFill>
                  <a:schemeClr val="bg1"/>
                </a:solidFill>
              </a:rPr>
              <a:t>حداقل نمره قبولی در هر درس نظری و آزمایشگاهی 10 و کارآموزی و کارآموزی در عرصه 12 می باشد.</a:t>
            </a:r>
          </a:p>
          <a:p>
            <a:r>
              <a:rPr lang="fa-IR" dirty="0">
                <a:solidFill>
                  <a:schemeClr val="bg1"/>
                </a:solidFill>
              </a:rPr>
              <a:t>در موارد استثنایی نمره کارآموزی در عرصه و دروسی که در برنامه آموزشی مصوب توام با پروژه ارائه می شونددر صورتیکه به تشخیص استاد و تایید گروه آموزشی مربوطه تکمیل آنها در طول یک نیمسال تحصیلی میسر نباشد ناتمام تلقی می گردد.نمره ناتمام باید حداکثر تا پایان نیمسال بعد به نمره قطعی تبدیل گردد،بدیهی است ثبت نمره ناتمام در نیمسالی خواهد بود که دانشجو واحد را اخذ نموده است.</a:t>
            </a:r>
          </a:p>
        </p:txBody>
      </p:sp>
    </p:spTree>
  </p:cSld>
  <p:clrMapOvr>
    <a:masterClrMapping/>
  </p:clrMapOvr>
  <p:transition spd="med">
    <p:wheel spokes="8"/>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solidFill>
                  <a:schemeClr val="bg1"/>
                </a:solidFill>
              </a:rPr>
              <a:t>پس از اعلام نمره توسط استاد (ثبت موقت) دانشجو می تواند حداکثر تا 3 روز پس از اعلام نتایج اعتراضات خود را در سیستم سما ثبت کنند.</a:t>
            </a:r>
          </a:p>
          <a:p>
            <a:r>
              <a:rPr lang="fa-IR" u="sng" dirty="0">
                <a:solidFill>
                  <a:schemeClr val="bg1"/>
                </a:solidFill>
              </a:rPr>
              <a:t>بعد از ثبت نهایی،نمره ها به هیچ عنوان تغییر نمی کنند.</a:t>
            </a:r>
          </a:p>
        </p:txBody>
      </p:sp>
    </p:spTree>
  </p:cSld>
  <p:clrMapOvr>
    <a:masterClrMapping/>
  </p:clrMapOvr>
  <p:transition spd="med">
    <p:wheel spokes="8"/>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2">
                    <a:lumMod val="50000"/>
                  </a:schemeClr>
                </a:solidFill>
              </a:rPr>
              <a:t>میانگین نمرات</a:t>
            </a:r>
          </a:p>
        </p:txBody>
      </p:sp>
      <p:sp>
        <p:nvSpPr>
          <p:cNvPr id="3" name="Content Placeholder 2"/>
          <p:cNvSpPr>
            <a:spLocks noGrp="1"/>
          </p:cNvSpPr>
          <p:nvPr>
            <p:ph idx="1"/>
          </p:nvPr>
        </p:nvSpPr>
        <p:spPr/>
        <p:txBody>
          <a:bodyPr/>
          <a:lstStyle/>
          <a:p>
            <a:r>
              <a:rPr lang="fa-IR" dirty="0">
                <a:solidFill>
                  <a:schemeClr val="bg1"/>
                </a:solidFill>
              </a:rPr>
              <a:t>برای محاسبه میانگین نمرات ،تعداد واحدهای هردرس در نمره آن درس ضرب می شودومجموع حاصلضربها برتعداد کل واحدهایی که دانشجو برای آنها نمره قبولی یا مردودی دریافت داشته است تقسیم می شود.</a:t>
            </a:r>
          </a:p>
        </p:txBody>
      </p:sp>
    </p:spTree>
  </p:cSld>
  <p:clrMapOvr>
    <a:masterClrMapping/>
  </p:clrMapOvr>
  <p:transition spd="med">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2">
                    <a:lumMod val="50000"/>
                  </a:schemeClr>
                </a:solidFill>
              </a:rPr>
              <a:t>اخراج دانشجوی مشروط</a:t>
            </a:r>
          </a:p>
        </p:txBody>
      </p:sp>
      <p:sp>
        <p:nvSpPr>
          <p:cNvPr id="3" name="Content Placeholder 2"/>
          <p:cNvSpPr>
            <a:spLocks noGrp="1"/>
          </p:cNvSpPr>
          <p:nvPr>
            <p:ph idx="1"/>
          </p:nvPr>
        </p:nvSpPr>
        <p:spPr/>
        <p:txBody>
          <a:bodyPr/>
          <a:lstStyle/>
          <a:p>
            <a:r>
              <a:rPr lang="fa-IR" dirty="0">
                <a:solidFill>
                  <a:schemeClr val="bg1"/>
                </a:solidFill>
              </a:rPr>
              <a:t>درصورتیکه میانگین نمرات دانشجو در دوره های کاردانی وکارشناسی ناپیوسته در دو نیمسال تحصیلی،اعم از متوالی یا متناوب کمتر از 12 باشد درهرمرحله ای از دوره که باشد از ادامه تحصیل محروم می شود.</a:t>
            </a:r>
          </a:p>
        </p:txBody>
      </p:sp>
    </p:spTree>
  </p:cSld>
  <p:clrMapOvr>
    <a:masterClrMapping/>
  </p:clrMapOvr>
  <p:transition spd="med">
    <p:wheel spokes="8"/>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2">
                    <a:lumMod val="50000"/>
                  </a:schemeClr>
                </a:solidFill>
              </a:rPr>
              <a:t>مرخصی تحصیلی</a:t>
            </a:r>
          </a:p>
        </p:txBody>
      </p:sp>
      <p:sp>
        <p:nvSpPr>
          <p:cNvPr id="3" name="Content Placeholder 2"/>
          <p:cNvSpPr>
            <a:spLocks noGrp="1"/>
          </p:cNvSpPr>
          <p:nvPr>
            <p:ph idx="1"/>
          </p:nvPr>
        </p:nvSpPr>
        <p:spPr/>
        <p:txBody>
          <a:bodyPr>
            <a:normAutofit/>
          </a:bodyPr>
          <a:lstStyle/>
          <a:p>
            <a:r>
              <a:rPr lang="fa-IR" dirty="0">
                <a:solidFill>
                  <a:schemeClr val="bg1"/>
                </a:solidFill>
              </a:rPr>
              <a:t>دانشجو می تواند پس از گذراندن یک نیمسال تحصیلی در هریک از دوره های کاردانی و کارشناسی ناپیوسته حداکثر برای 1 نیمسال و در دوره کارشناسی پیوسته برای 2 نیمسال متوالی یا متناوب از مرخصی تحصیلی استفاده کند.</a:t>
            </a:r>
          </a:p>
          <a:p>
            <a:r>
              <a:rPr lang="fa-IR" dirty="0">
                <a:solidFill>
                  <a:schemeClr val="bg1"/>
                </a:solidFill>
              </a:rPr>
              <a:t>دانشجویانی که گواهی و عذر پزشکی موجه آنها به تایید شورای پزشکی و شورای آموزشی دانشگاه رسیده باشد می توانند از حداکثر یک نیمسال مرخصی تحصیلی بدون احتساب در سنوات تحصیلی استفاده نمایند.</a:t>
            </a:r>
          </a:p>
        </p:txBody>
      </p:sp>
    </p:spTree>
  </p:cSld>
  <p:clrMapOvr>
    <a:masterClrMapping/>
  </p:clrMapOvr>
  <p:transition spd="med">
    <p:wheel spokes="8"/>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2">
                    <a:lumMod val="50000"/>
                  </a:schemeClr>
                </a:solidFill>
              </a:rPr>
              <a:t>انتقالی و جابجایی</a:t>
            </a:r>
          </a:p>
        </p:txBody>
      </p:sp>
      <p:sp>
        <p:nvSpPr>
          <p:cNvPr id="3" name="Content Placeholder 2"/>
          <p:cNvSpPr>
            <a:spLocks noGrp="1"/>
          </p:cNvSpPr>
          <p:nvPr>
            <p:ph idx="1"/>
          </p:nvPr>
        </p:nvSpPr>
        <p:spPr/>
        <p:txBody>
          <a:bodyPr>
            <a:normAutofit fontScale="92500" lnSpcReduction="10000"/>
          </a:bodyPr>
          <a:lstStyle/>
          <a:p>
            <a:r>
              <a:rPr lang="fa-IR" dirty="0">
                <a:solidFill>
                  <a:schemeClr val="bg1"/>
                </a:solidFill>
              </a:rPr>
              <a:t>انتقال به معنی تغییرمحل تحصیل دانشجو از یک دانشگاه به دانشگاه دیگر در همان رشته و همان مقطع تحصیلی است.</a:t>
            </a:r>
          </a:p>
          <a:p>
            <a:r>
              <a:rPr lang="fa-IR" dirty="0">
                <a:solidFill>
                  <a:schemeClr val="bg1"/>
                </a:solidFill>
              </a:rPr>
              <a:t>انتقال دانشجو با توافق دانشگاههای مبدا ومقصد منوط به داشتن همه شرایط زیر است:</a:t>
            </a:r>
          </a:p>
          <a:p>
            <a:r>
              <a:rPr lang="fa-IR" dirty="0">
                <a:solidFill>
                  <a:schemeClr val="bg1"/>
                </a:solidFill>
              </a:rPr>
              <a:t>ادامه تحصیل متقاضی در دانشگاه مبدا از نظر مقررات آموزشی و انضباطی بلامانع باشد.</a:t>
            </a:r>
          </a:p>
          <a:p>
            <a:r>
              <a:rPr lang="fa-IR" dirty="0">
                <a:solidFill>
                  <a:schemeClr val="bg1"/>
                </a:solidFill>
              </a:rPr>
              <a:t>متقاضی حداقل یک نیمسال از دوره آموزشی خود را در دانشگاه مبدا گذرانده باشد.</a:t>
            </a:r>
          </a:p>
          <a:p>
            <a:r>
              <a:rPr lang="fa-IR" dirty="0">
                <a:solidFill>
                  <a:schemeClr val="bg1"/>
                </a:solidFill>
              </a:rPr>
              <a:t>واحدهای باقیمانده دانشجو برای دانشگاه مقصد حداقل نصف کل واحدهای دوره باشد.</a:t>
            </a:r>
          </a:p>
          <a:p>
            <a:r>
              <a:rPr lang="fa-IR" dirty="0">
                <a:solidFill>
                  <a:schemeClr val="bg1"/>
                </a:solidFill>
              </a:rPr>
              <a:t>میانگین نمرات دروس گذرانده شده متقاضی حداقل 12 باشد.</a:t>
            </a:r>
          </a:p>
        </p:txBody>
      </p:sp>
    </p:spTree>
  </p:cSld>
  <p:clrMapOvr>
    <a:masterClrMapping/>
  </p:clrMapOvr>
  <p:transition spd="med">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2">
                    <a:lumMod val="50000"/>
                  </a:schemeClr>
                </a:solidFill>
              </a:rPr>
              <a:t>تعداد واحدها</a:t>
            </a:r>
          </a:p>
        </p:txBody>
      </p:sp>
      <p:sp>
        <p:nvSpPr>
          <p:cNvPr id="3" name="Content Placeholder 2"/>
          <p:cNvSpPr>
            <a:spLocks noGrp="1"/>
          </p:cNvSpPr>
          <p:nvPr>
            <p:ph idx="1"/>
          </p:nvPr>
        </p:nvSpPr>
        <p:spPr/>
        <p:txBody>
          <a:bodyPr>
            <a:normAutofit/>
          </a:bodyPr>
          <a:lstStyle/>
          <a:p>
            <a:r>
              <a:rPr lang="fa-IR" dirty="0">
                <a:solidFill>
                  <a:schemeClr val="bg1"/>
                </a:solidFill>
              </a:rPr>
              <a:t>تعداد واحدهای درسی لازم برای گذراندن هریک از دوره های تحصیلی گروه پزشکی به شرح زیر است:</a:t>
            </a:r>
          </a:p>
          <a:p>
            <a:r>
              <a:rPr lang="fa-IR" b="1" i="1" dirty="0">
                <a:solidFill>
                  <a:schemeClr val="bg1"/>
                </a:solidFill>
              </a:rPr>
              <a:t>دوره کاردانی : بین 64 تا 68 واحد</a:t>
            </a:r>
          </a:p>
          <a:p>
            <a:r>
              <a:rPr lang="fa-IR" b="1" i="1" dirty="0">
                <a:solidFill>
                  <a:schemeClr val="bg1"/>
                </a:solidFill>
              </a:rPr>
              <a:t>دوره کارشناسی پیوسته : 130 واحد</a:t>
            </a:r>
          </a:p>
          <a:p>
            <a:r>
              <a:rPr lang="fa-IR" b="1" i="1" dirty="0">
                <a:solidFill>
                  <a:schemeClr val="bg1"/>
                </a:solidFill>
              </a:rPr>
              <a:t>دوره کارشناسی ناپیوسته : 65 واحد</a:t>
            </a:r>
          </a:p>
          <a:p>
            <a:r>
              <a:rPr lang="fa-IR" dirty="0">
                <a:solidFill>
                  <a:schemeClr val="bg1"/>
                </a:solidFill>
              </a:rPr>
              <a:t>هردانشجوی دوره روزانه در هرنیمسال تحصیلی حداقل 12 و حداکثر تا 20 واحد درسی </a:t>
            </a:r>
          </a:p>
        </p:txBody>
      </p:sp>
    </p:spTree>
  </p:cSld>
  <p:clrMapOvr>
    <a:masterClrMapping/>
  </p:clrMapOvr>
  <p:transition spd="med" advTm="0">
    <p:wheel spokes="8"/>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solidFill>
                  <a:schemeClr val="bg1"/>
                </a:solidFill>
              </a:rPr>
              <a:t>انتقال از دوره های شبانه به روزانه و از دانشگاههای غیرحضوری(پیام نور) به دانشگاههای حضوری اعم از روزانه و شبانه و از دانشگاههای غیردولتی به دانشگاههای دولتی ممنوع است ولی انتقال به عکس آن با موافقت مبدا ومقصد و رعایت ضوابط مربوطه بلامانع است.</a:t>
            </a:r>
          </a:p>
        </p:txBody>
      </p:sp>
    </p:spTree>
  </p:cSld>
  <p:clrMapOvr>
    <a:masterClrMapping/>
  </p:clrMapOvr>
  <p:transition spd="med">
    <p:wheel spokes="8"/>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2">
                    <a:lumMod val="50000"/>
                  </a:schemeClr>
                </a:solidFill>
              </a:rPr>
              <a:t>دانشجوی میهمان</a:t>
            </a:r>
          </a:p>
        </p:txBody>
      </p:sp>
      <p:sp>
        <p:nvSpPr>
          <p:cNvPr id="3" name="Content Placeholder 2"/>
          <p:cNvSpPr>
            <a:spLocks noGrp="1"/>
          </p:cNvSpPr>
          <p:nvPr>
            <p:ph idx="1"/>
          </p:nvPr>
        </p:nvSpPr>
        <p:spPr/>
        <p:txBody>
          <a:bodyPr>
            <a:normAutofit/>
          </a:bodyPr>
          <a:lstStyle/>
          <a:p>
            <a:r>
              <a:rPr lang="fa-IR" dirty="0">
                <a:solidFill>
                  <a:schemeClr val="bg1"/>
                </a:solidFill>
              </a:rPr>
              <a:t>در مواردی که دانشجو بطور موقت ناگزیر به تغییر محل تحصیل خود باشد می تواند با توافق دانشگاههای مبدا و مقصد به عنوان دانشجوی میهمان محل تحصیل خود را بطور موقت برای مدت معین تغییر دهد.</a:t>
            </a:r>
          </a:p>
          <a:p>
            <a:r>
              <a:rPr lang="fa-IR" dirty="0">
                <a:solidFill>
                  <a:schemeClr val="bg1"/>
                </a:solidFill>
              </a:rPr>
              <a:t>میهمانی از دوره های روزانه به شبانه و از دانشگاههای حضوری به غیرحضوری و از دانشگاههای دولتی به غیردولتی و برعکس ممنوع است. </a:t>
            </a:r>
          </a:p>
        </p:txBody>
      </p:sp>
    </p:spTree>
  </p:cSld>
  <p:clrMapOvr>
    <a:masterClrMapping/>
  </p:clrMapOvr>
  <p:transition spd="med">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solidFill>
                  <a:srgbClr val="FF0000"/>
                </a:solidFill>
                <a:effectLst>
                  <a:outerShdw blurRad="38100" dist="38100" dir="2700000" algn="tl">
                    <a:srgbClr val="000000">
                      <a:alpha val="43137"/>
                    </a:srgbClr>
                  </a:outerShdw>
                </a:effectLst>
              </a:rPr>
              <a:t>تبصره 1</a:t>
            </a:r>
            <a:endParaRPr lang="fa-IR" dirty="0">
              <a:solidFill>
                <a:schemeClr val="bg1"/>
              </a:solidFill>
              <a:effectLst>
                <a:outerShdw blurRad="38100" dist="38100" dir="2700000" algn="tl">
                  <a:srgbClr val="000000">
                    <a:alpha val="43137"/>
                  </a:srgbClr>
                </a:outerShdw>
              </a:effectLst>
            </a:endParaRPr>
          </a:p>
          <a:p>
            <a:r>
              <a:rPr lang="fa-IR" dirty="0">
                <a:solidFill>
                  <a:schemeClr val="bg1"/>
                </a:solidFill>
              </a:rPr>
              <a:t>در صورتیکه میانگین کل نمرات دانشجو در یک نیمسال تحصیلی حداقل 17 باشد با موافقت دانشکده،در نیمسال بعد حداکثرتا 24 واحددرسی را انتخاب کند. دانشجوی دوره شبانه که دارای این شرایط باشد میتواند حداکثر تا 20 واحددرسی را انتخاب کند.</a:t>
            </a:r>
          </a:p>
        </p:txBody>
      </p:sp>
    </p:spTree>
  </p:cSld>
  <p:clrMapOvr>
    <a:masterClrMapping/>
  </p:clrMapOvr>
  <p:transition spd="med">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solidFill>
                  <a:srgbClr val="FF0000"/>
                </a:solidFill>
              </a:rPr>
              <a:t>تبصره 2</a:t>
            </a:r>
          </a:p>
          <a:p>
            <a:r>
              <a:rPr lang="fa-IR" dirty="0">
                <a:solidFill>
                  <a:schemeClr val="bg1"/>
                </a:solidFill>
              </a:rPr>
              <a:t>در نیمسال قبل از کارآموزی در عرصه دانشجو از رعایت شرط انتخاب حداقل 12 واحد در دوره روزانه و 10 واحد در دوره شبانه </a:t>
            </a:r>
            <a:r>
              <a:rPr lang="fa-IR" u="sng" dirty="0">
                <a:solidFill>
                  <a:schemeClr val="bg1"/>
                </a:solidFill>
              </a:rPr>
              <a:t>معاف</a:t>
            </a:r>
            <a:r>
              <a:rPr lang="fa-IR" dirty="0">
                <a:solidFill>
                  <a:schemeClr val="bg1"/>
                </a:solidFill>
              </a:rPr>
              <a:t> است.</a:t>
            </a:r>
          </a:p>
          <a:p>
            <a:r>
              <a:rPr lang="fa-IR" dirty="0">
                <a:solidFill>
                  <a:srgbClr val="FF0000"/>
                </a:solidFill>
              </a:rPr>
              <a:t>تبصره 3</a:t>
            </a:r>
          </a:p>
          <a:p>
            <a:r>
              <a:rPr lang="fa-IR" dirty="0">
                <a:solidFill>
                  <a:schemeClr val="bg1"/>
                </a:solidFill>
              </a:rPr>
              <a:t>تعداد واحدهای انتخابی در دوره تابستانی حداکثر </a:t>
            </a:r>
            <a:r>
              <a:rPr lang="fa-IR" u="sng" dirty="0">
                <a:solidFill>
                  <a:schemeClr val="bg1"/>
                </a:solidFill>
              </a:rPr>
              <a:t>6 واحد </a:t>
            </a:r>
            <a:r>
              <a:rPr lang="fa-IR" dirty="0">
                <a:solidFill>
                  <a:schemeClr val="bg1"/>
                </a:solidFill>
              </a:rPr>
              <a:t>درسی است.</a:t>
            </a:r>
          </a:p>
        </p:txBody>
      </p:sp>
    </p:spTree>
  </p:cSld>
  <p:clrMapOvr>
    <a:masterClrMapping/>
  </p:clrMapOvr>
  <p:transition spd="med">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u="sng" dirty="0">
                <a:solidFill>
                  <a:schemeClr val="bg1"/>
                </a:solidFill>
              </a:rPr>
              <a:t>اخذ واحد درسی همراه با کارآموزی در عرصه مجاز نمی باشد</a:t>
            </a:r>
          </a:p>
          <a:p>
            <a:r>
              <a:rPr lang="fa-IR" dirty="0">
                <a:solidFill>
                  <a:srgbClr val="FF0000"/>
                </a:solidFill>
              </a:rPr>
              <a:t>تبصره 1</a:t>
            </a:r>
          </a:p>
          <a:p>
            <a:r>
              <a:rPr lang="fa-IR" sz="2800" dirty="0">
                <a:solidFill>
                  <a:schemeClr val="bg1"/>
                </a:solidFill>
              </a:rPr>
              <a:t>درصورت ضرورت و به تایید شورای آموزشی دانشگاه اخذ حداکثر </a:t>
            </a:r>
            <a:r>
              <a:rPr lang="fa-IR" dirty="0">
                <a:solidFill>
                  <a:schemeClr val="bg1"/>
                </a:solidFill>
              </a:rPr>
              <a:t>5 واحد </a:t>
            </a:r>
            <a:r>
              <a:rPr lang="fa-IR" sz="2800" dirty="0">
                <a:solidFill>
                  <a:schemeClr val="bg1"/>
                </a:solidFill>
              </a:rPr>
              <a:t>با کارآموزی در عرصه امکان پذیر است.همچنین در صورتیکه دانشجو تنها یک درس تئوری باقیمانده داشته باشند و قبلا آن درس را اخذ نموده ودر کلاسهای مربوط حضور داشته ولیکن در امتحان آن درس شرکت نکرده و یا نمره قبولی کسب نکرده باشد با نظر دانشکده و تایید استاد میتواند آن درس را همراه با کارآموزی در عرصه اخذ و امتحان آن را در طول ترم از طریق </a:t>
            </a:r>
            <a:r>
              <a:rPr lang="fa-IR" sz="2800" u="sng" dirty="0">
                <a:solidFill>
                  <a:schemeClr val="bg1"/>
                </a:solidFill>
              </a:rPr>
              <a:t>معرفی به استاد </a:t>
            </a:r>
            <a:r>
              <a:rPr lang="fa-IR" sz="2800" dirty="0">
                <a:solidFill>
                  <a:schemeClr val="bg1"/>
                </a:solidFill>
              </a:rPr>
              <a:t>بگذراند.</a:t>
            </a:r>
          </a:p>
        </p:txBody>
      </p:sp>
    </p:spTree>
  </p:cSld>
  <p:clrMapOvr>
    <a:masterClrMapping/>
  </p:clrMapOvr>
  <p:transition spd="med">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dirty="0">
                <a:solidFill>
                  <a:srgbClr val="FF0000"/>
                </a:solidFill>
              </a:rPr>
              <a:t>تبصره 2</a:t>
            </a:r>
          </a:p>
          <a:p>
            <a:r>
              <a:rPr lang="fa-IR" dirty="0">
                <a:solidFill>
                  <a:schemeClr val="bg1"/>
                </a:solidFill>
              </a:rPr>
              <a:t>چنانچه دانشجو در درس معرفی به استاد نمره مردودی گرفت در نیمسال بعد ملزم به انتخاب مجدد آن درس و شرکت در کلاس مربوط و کسب نمره قبولی است.</a:t>
            </a:r>
          </a:p>
          <a:p>
            <a:r>
              <a:rPr lang="fa-IR" dirty="0">
                <a:solidFill>
                  <a:srgbClr val="FF0000"/>
                </a:solidFill>
              </a:rPr>
              <a:t>تبصره 3</a:t>
            </a:r>
          </a:p>
          <a:p>
            <a:r>
              <a:rPr lang="fa-IR" dirty="0">
                <a:solidFill>
                  <a:schemeClr val="bg1"/>
                </a:solidFill>
              </a:rPr>
              <a:t>درمواردی که در نیمسال قبل از کارآموزی در عرصه دانشجوی دوره روزانه حداکثر 20 واحد درسی باقی داشته باشد.در صورتیکه در نیمسال قبل مشروط نشده باشد با نظر دانشکده میتواند کلیه آن واحدها را در آن نیمسال انتخاب نماید.</a:t>
            </a:r>
          </a:p>
          <a:p>
            <a:endParaRPr lang="fa-IR" dirty="0"/>
          </a:p>
        </p:txBody>
      </p:sp>
    </p:spTree>
  </p:cSld>
  <p:clrMapOvr>
    <a:masterClrMapping/>
  </p:clrMapOvr>
  <p:transition spd="med">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2">
                    <a:lumMod val="50000"/>
                  </a:schemeClr>
                </a:solidFill>
              </a:rPr>
              <a:t>حضور در جلسات درس</a:t>
            </a:r>
          </a:p>
        </p:txBody>
      </p:sp>
      <p:sp>
        <p:nvSpPr>
          <p:cNvPr id="3" name="Content Placeholder 2"/>
          <p:cNvSpPr>
            <a:spLocks noGrp="1"/>
          </p:cNvSpPr>
          <p:nvPr>
            <p:ph idx="1"/>
          </p:nvPr>
        </p:nvSpPr>
        <p:spPr>
          <a:xfrm>
            <a:off x="928661" y="1500175"/>
            <a:ext cx="7643867" cy="3286148"/>
          </a:xfrm>
        </p:spPr>
        <p:txBody>
          <a:bodyPr>
            <a:normAutofit/>
          </a:bodyPr>
          <a:lstStyle/>
          <a:p>
            <a:r>
              <a:rPr lang="fa-IR" dirty="0">
                <a:solidFill>
                  <a:schemeClr val="bg1"/>
                </a:solidFill>
              </a:rPr>
              <a:t>حضور دانشجو در تمام جلسات مربوط به هر درس الزامی است و ساعات غیبت دانشجو در هردرس نظری از4/17 عملی و آزمایشگاهی 2/17 و کارآموزی و کارآموزی در عرصه از 1/10 مجموع ساعات آن درس نباید تجاوز کند،</a:t>
            </a:r>
            <a:r>
              <a:rPr lang="fa-IR" dirty="0">
                <a:solidFill>
                  <a:srgbClr val="FF0000"/>
                </a:solidFill>
              </a:rPr>
              <a:t>درغیراینصورت نمره دانشجو درآن درس صفرمحسوب می شود. </a:t>
            </a:r>
          </a:p>
        </p:txBody>
      </p:sp>
    </p:spTree>
  </p:cSld>
  <p:clrMapOvr>
    <a:masterClrMapping/>
  </p:clrMapOvr>
  <p:transition spd="med">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457200" y="2500307"/>
            <a:ext cx="8401080" cy="1928826"/>
          </a:xfrm>
        </p:spPr>
        <p:txBody>
          <a:bodyPr>
            <a:normAutofit/>
          </a:bodyPr>
          <a:lstStyle/>
          <a:p>
            <a:r>
              <a:rPr lang="fa-IR" dirty="0">
                <a:solidFill>
                  <a:schemeClr val="bg1"/>
                </a:solidFill>
              </a:rPr>
              <a:t>درصورتیکه غیبت دانشجو در هر درس بیش از میزان تعیین شده باشد ولی غیبت او با تشخیص شورای آموزشی دانشگاه موجه تشخیص داده شود آن درس حذف میگردد.</a:t>
            </a:r>
          </a:p>
        </p:txBody>
      </p:sp>
    </p:spTree>
  </p:cSld>
  <p:clrMapOvr>
    <a:masterClrMapping/>
  </p:clrMapOvr>
  <p:transition spd="med">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fa-IR" dirty="0"/>
            </a:br>
            <a:r>
              <a:rPr lang="fa-IR" dirty="0">
                <a:solidFill>
                  <a:schemeClr val="accent2">
                    <a:lumMod val="50000"/>
                  </a:schemeClr>
                </a:solidFill>
              </a:rPr>
              <a:t>غیبت در امتحان</a:t>
            </a:r>
            <a:br>
              <a:rPr lang="fa-IR" dirty="0"/>
            </a:br>
            <a:endParaRPr lang="fa-IR" dirty="0"/>
          </a:p>
        </p:txBody>
      </p:sp>
      <p:sp>
        <p:nvSpPr>
          <p:cNvPr id="3" name="Content Placeholder 2"/>
          <p:cNvSpPr>
            <a:spLocks noGrp="1"/>
          </p:cNvSpPr>
          <p:nvPr>
            <p:ph idx="1"/>
          </p:nvPr>
        </p:nvSpPr>
        <p:spPr/>
        <p:txBody>
          <a:bodyPr/>
          <a:lstStyle/>
          <a:p>
            <a:r>
              <a:rPr lang="fa-IR" dirty="0">
                <a:solidFill>
                  <a:schemeClr val="bg1"/>
                </a:solidFill>
              </a:rPr>
              <a:t>غیبت غیرموجه در امتحان هر درس به منزله گرفتن نمره صفر درامتحان آن درس است و غیبت موجه در امتحان هر درس موجب حذف آن درس می گردد.تشخیص موجه بودن غیبت در جلسه امتحان برعهده ی شورای آموزشی دانشگاه است.</a:t>
            </a:r>
          </a:p>
        </p:txBody>
      </p:sp>
    </p:spTree>
  </p:cSld>
  <p:clrMapOvr>
    <a:masterClrMapping/>
  </p:clrMapOvr>
  <p:transition spd="med">
    <p:wheel spokes="8"/>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2">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478</TotalTime>
  <Words>1298</Words>
  <Application>Microsoft Office PowerPoint</Application>
  <PresentationFormat>On-screen Show (4:3)</PresentationFormat>
  <Paragraphs>60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Wingdings</vt:lpstr>
      <vt:lpstr>Wingdings 2</vt:lpstr>
      <vt:lpstr>Wingdings 3</vt:lpstr>
      <vt:lpstr>Apex</vt:lpstr>
      <vt:lpstr>                                             نظام آموزشی واحد درسی:</vt:lpstr>
      <vt:lpstr>تعداد واحدها</vt:lpstr>
      <vt:lpstr>PowerPoint Presentation</vt:lpstr>
      <vt:lpstr>PowerPoint Presentation</vt:lpstr>
      <vt:lpstr>PowerPoint Presentation</vt:lpstr>
      <vt:lpstr>PowerPoint Presentation</vt:lpstr>
      <vt:lpstr>حضور در جلسات درس</vt:lpstr>
      <vt:lpstr>PowerPoint Presentation</vt:lpstr>
      <vt:lpstr> غیبت در امتحان </vt:lpstr>
      <vt:lpstr>حذف و اضافه</vt:lpstr>
      <vt:lpstr>PowerPoint Presentation</vt:lpstr>
      <vt:lpstr> معیارهای ارزیابی </vt:lpstr>
      <vt:lpstr>ارزیابی پیشرفت تحصیلی دانشجو در واحدهای کارآموزی و کارآموزی در عرصه باتوجه به موارد زیر انجام می شود: </vt:lpstr>
      <vt:lpstr> نمره قبولی </vt:lpstr>
      <vt:lpstr>PowerPoint Presentation</vt:lpstr>
      <vt:lpstr>میانگین نمرات</vt:lpstr>
      <vt:lpstr>اخراج دانشجوی مشروط</vt:lpstr>
      <vt:lpstr>مرخصی تحصیلی</vt:lpstr>
      <vt:lpstr>انتقالی و جابجایی</vt:lpstr>
      <vt:lpstr>PowerPoint Presentation</vt:lpstr>
      <vt:lpstr>دانشجوی میهمان</vt:lpstr>
    </vt:vector>
  </TitlesOfParts>
  <Company>Ayandeh Gostar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آموزشی واحد درسی:</dc:title>
  <dc:creator>Agc</dc:creator>
  <cp:lastModifiedBy>agc</cp:lastModifiedBy>
  <cp:revision>66</cp:revision>
  <dcterms:created xsi:type="dcterms:W3CDTF">2014-03-03T07:07:05Z</dcterms:created>
  <dcterms:modified xsi:type="dcterms:W3CDTF">2024-02-20T06:10:18Z</dcterms:modified>
</cp:coreProperties>
</file>